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Proxima Nova"/>
      <p:regular r:id="rId46"/>
      <p:bold r:id="rId47"/>
      <p:italic r:id="rId48"/>
      <p:boldItalic r:id="rId49"/>
    </p:embeddedFont>
    <p:embeddedFont>
      <p:font typeface="Montserrat"/>
      <p:regular r:id="rId50"/>
      <p:bold r:id="rId51"/>
      <p:italic r:id="rId52"/>
      <p:boldItalic r:id="rId53"/>
    </p:embeddedFont>
    <p:embeddedFont>
      <p:font typeface="Spectral"/>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8" roundtripDataSignature="AMtx7mgIqIrdkhTF4Hnd4Dxsgw7PdyLN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roximaNova-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Spectral-bold.fntdata"/><Relationship Id="rId10" Type="http://schemas.openxmlformats.org/officeDocument/2006/relationships/slide" Target="slides/slide5.xml"/><Relationship Id="rId54" Type="http://schemas.openxmlformats.org/officeDocument/2006/relationships/font" Target="fonts/Spectral-regular.fntdata"/><Relationship Id="rId13" Type="http://schemas.openxmlformats.org/officeDocument/2006/relationships/slide" Target="slides/slide8.xml"/><Relationship Id="rId57" Type="http://schemas.openxmlformats.org/officeDocument/2006/relationships/font" Target="fonts/Spectral-boldItalic.fntdata"/><Relationship Id="rId12" Type="http://schemas.openxmlformats.org/officeDocument/2006/relationships/slide" Target="slides/slide7.xml"/><Relationship Id="rId56" Type="http://schemas.openxmlformats.org/officeDocument/2006/relationships/font" Target="fonts/Spectral-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ba87303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ba87303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baa7bdd60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8baa7bdd6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ba87303e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ba87303e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ba87303e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ba87303e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ba87303e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ba87303e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ba87303ee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8ba87303e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ba87303ee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8ba87303ee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ba87303e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8ba87303e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ba87303e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8ba87303ee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ba87303e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8ba87303ee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ba87303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ba87303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baa7bdd60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8baa7bdd6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baa7bd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baa7bd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ba87303e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ba87303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ba87303e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ba87303e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ba87303e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8ba87303ee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second approach we looked into was the heart girth measurement with per pixel depth. We take the same measurements as the first approach. However this time we estimate the curvature using per pixel depth 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51"/>
          <p:cNvGrpSpPr/>
          <p:nvPr/>
        </p:nvGrpSpPr>
        <p:grpSpPr>
          <a:xfrm>
            <a:off x="6098378" y="5"/>
            <a:ext cx="3045625" cy="2030570"/>
            <a:chOff x="6098378" y="5"/>
            <a:chExt cx="3045625" cy="2030570"/>
          </a:xfrm>
        </p:grpSpPr>
        <p:sp>
          <p:nvSpPr>
            <p:cNvPr id="11" name="Google Shape;11;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51"/>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5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60"/>
          <p:cNvGrpSpPr/>
          <p:nvPr/>
        </p:nvGrpSpPr>
        <p:grpSpPr>
          <a:xfrm>
            <a:off x="6098378" y="5"/>
            <a:ext cx="3045625" cy="2030570"/>
            <a:chOff x="6098378" y="5"/>
            <a:chExt cx="3045625" cy="2030570"/>
          </a:xfrm>
        </p:grpSpPr>
        <p:sp>
          <p:nvSpPr>
            <p:cNvPr id="71" name="Google Shape;71;p6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6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6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78" name="Google Shape;78;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 name="Shape 19"/>
        <p:cNvGrpSpPr/>
        <p:nvPr/>
      </p:nvGrpSpPr>
      <p:grpSpPr>
        <a:xfrm>
          <a:off x="0" y="0"/>
          <a:ext cx="0" cy="0"/>
          <a:chOff x="0" y="0"/>
          <a:chExt cx="0" cy="0"/>
        </a:xfrm>
      </p:grpSpPr>
      <p:sp>
        <p:nvSpPr>
          <p:cNvPr id="20" name="Google Shape;20;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p5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5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 name="Shape 27"/>
        <p:cNvGrpSpPr/>
        <p:nvPr/>
      </p:nvGrpSpPr>
      <p:grpSpPr>
        <a:xfrm>
          <a:off x="0" y="0"/>
          <a:ext cx="0" cy="0"/>
          <a:chOff x="0" y="0"/>
          <a:chExt cx="0" cy="0"/>
        </a:xfrm>
      </p:grpSpPr>
      <p:grpSp>
        <p:nvGrpSpPr>
          <p:cNvPr id="28" name="Google Shape;28;p54"/>
          <p:cNvGrpSpPr/>
          <p:nvPr/>
        </p:nvGrpSpPr>
        <p:grpSpPr>
          <a:xfrm>
            <a:off x="0" y="3903669"/>
            <a:ext cx="9144000" cy="1239925"/>
            <a:chOff x="0" y="3903669"/>
            <a:chExt cx="9144000" cy="1239925"/>
          </a:xfrm>
        </p:grpSpPr>
        <p:sp>
          <p:nvSpPr>
            <p:cNvPr id="29" name="Google Shape;29;p5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5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5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 name="Google Shape;36;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7" name="Shape 37"/>
        <p:cNvGrpSpPr/>
        <p:nvPr/>
      </p:nvGrpSpPr>
      <p:grpSpPr>
        <a:xfrm>
          <a:off x="0" y="0"/>
          <a:ext cx="0" cy="0"/>
          <a:chOff x="0" y="0"/>
          <a:chExt cx="0" cy="0"/>
        </a:xfrm>
      </p:grpSpPr>
      <p:grpSp>
        <p:nvGrpSpPr>
          <p:cNvPr id="38" name="Google Shape;38;p55"/>
          <p:cNvGrpSpPr/>
          <p:nvPr/>
        </p:nvGrpSpPr>
        <p:grpSpPr>
          <a:xfrm>
            <a:off x="6098378" y="5"/>
            <a:ext cx="3045625" cy="2030570"/>
            <a:chOff x="6098378" y="5"/>
            <a:chExt cx="3045625" cy="2030570"/>
          </a:xfrm>
        </p:grpSpPr>
        <p:sp>
          <p:nvSpPr>
            <p:cNvPr id="39" name="Google Shape;39;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5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56"/>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57"/>
          <p:cNvGrpSpPr/>
          <p:nvPr/>
        </p:nvGrpSpPr>
        <p:grpSpPr>
          <a:xfrm>
            <a:off x="6098378" y="5"/>
            <a:ext cx="3045625" cy="2030570"/>
            <a:chOff x="6098378" y="5"/>
            <a:chExt cx="3045625" cy="2030570"/>
          </a:xfrm>
        </p:grpSpPr>
        <p:sp>
          <p:nvSpPr>
            <p:cNvPr id="52" name="Google Shape;52;p5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7"/>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7"/>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7"/>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7"/>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5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58"/>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5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5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5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5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5" name="Google Shape;65;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5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8" name="Google Shape;68;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5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www.farmersweekly.co.za/farm-basics/how-to-livestock/stress-affects-livestock-healt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
          <p:cNvSpPr txBox="1"/>
          <p:nvPr>
            <p:ph type="ctrTitle"/>
          </p:nvPr>
        </p:nvSpPr>
        <p:spPr>
          <a:xfrm>
            <a:off x="298200" y="22020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GB">
                <a:solidFill>
                  <a:srgbClr val="37BBA5"/>
                </a:solidFill>
              </a:rPr>
              <a:t>Insta</a:t>
            </a:r>
            <a:r>
              <a:rPr lang="en-GB"/>
              <a:t>Weight</a:t>
            </a:r>
            <a:endParaRPr/>
          </a:p>
          <a:p>
            <a:pPr indent="0" lvl="0" marL="0" rtl="0" algn="l">
              <a:lnSpc>
                <a:spcPct val="115000"/>
              </a:lnSpc>
              <a:spcBef>
                <a:spcPts val="0"/>
              </a:spcBef>
              <a:spcAft>
                <a:spcPts val="0"/>
              </a:spcAft>
              <a:buNone/>
            </a:pPr>
            <a:r>
              <a:rPr lang="en-GB" sz="1200">
                <a:solidFill>
                  <a:srgbClr val="FFFFFF"/>
                </a:solidFill>
                <a:latin typeface="Montserrat"/>
                <a:ea typeface="Montserrat"/>
                <a:cs typeface="Montserrat"/>
                <a:sym typeface="Montserrat"/>
              </a:rPr>
              <a:t>Supervised By: Dr. Akhlaque Ahmed &amp; Folio 3</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SzPts val="4200"/>
              <a:buNone/>
            </a:pPr>
            <a:r>
              <a:t/>
            </a:r>
            <a:endParaRPr/>
          </a:p>
        </p:txBody>
      </p:sp>
      <p:sp>
        <p:nvSpPr>
          <p:cNvPr id="86" name="Google Shape;86;p1"/>
          <p:cNvSpPr txBox="1"/>
          <p:nvPr>
            <p:ph idx="1" type="subTitle"/>
          </p:nvPr>
        </p:nvSpPr>
        <p:spPr>
          <a:xfrm>
            <a:off x="298200" y="3106992"/>
            <a:ext cx="8123100" cy="151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GB" sz="1400"/>
              <a:t>Atif Mehmood</a:t>
            </a:r>
            <a:endParaRPr sz="1400"/>
          </a:p>
          <a:p>
            <a:pPr indent="0" lvl="0" marL="0" rtl="0" algn="l">
              <a:spcBef>
                <a:spcPts val="0"/>
              </a:spcBef>
              <a:spcAft>
                <a:spcPts val="0"/>
              </a:spcAft>
              <a:buSzPts val="2100"/>
              <a:buNone/>
            </a:pPr>
            <a:r>
              <a:rPr lang="en-GB" sz="1400"/>
              <a:t>Ateeb Ahmed</a:t>
            </a:r>
            <a:endParaRPr sz="1400"/>
          </a:p>
          <a:p>
            <a:pPr indent="0" lvl="0" marL="0" rtl="0" algn="l">
              <a:lnSpc>
                <a:spcPct val="100000"/>
              </a:lnSpc>
              <a:spcBef>
                <a:spcPts val="0"/>
              </a:spcBef>
              <a:spcAft>
                <a:spcPts val="0"/>
              </a:spcAft>
              <a:buSzPts val="2100"/>
              <a:buNone/>
            </a:pPr>
            <a:r>
              <a:rPr lang="en-GB" sz="1400"/>
              <a:t>Sayyada Sahar Fatima</a:t>
            </a:r>
            <a:endParaRPr sz="1400"/>
          </a:p>
          <a:p>
            <a:pPr indent="0" lvl="0" marL="0" rtl="0" algn="l">
              <a:lnSpc>
                <a:spcPct val="100000"/>
              </a:lnSpc>
              <a:spcBef>
                <a:spcPts val="0"/>
              </a:spcBef>
              <a:spcAft>
                <a:spcPts val="0"/>
              </a:spcAft>
              <a:buSzPts val="2100"/>
              <a:buNone/>
            </a:pPr>
            <a:r>
              <a:t/>
            </a:r>
            <a:endParaRPr sz="1400"/>
          </a:p>
        </p:txBody>
      </p:sp>
      <p:sp>
        <p:nvSpPr>
          <p:cNvPr id="87" name="Google Shape;87;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Workflow </a:t>
            </a:r>
            <a:endParaRPr/>
          </a:p>
        </p:txBody>
      </p:sp>
      <p:sp>
        <p:nvSpPr>
          <p:cNvPr id="159" name="Google Shape;159;p16"/>
          <p:cNvSpPr txBox="1"/>
          <p:nvPr>
            <p:ph idx="4294967295" type="body"/>
          </p:nvPr>
        </p:nvSpPr>
        <p:spPr>
          <a:xfrm>
            <a:off x="311700" y="1152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GB"/>
              <a:t>3. Pixel Values and depth values:</a:t>
            </a:r>
            <a:endParaRPr b="1"/>
          </a:p>
        </p:txBody>
      </p:sp>
      <p:sp>
        <p:nvSpPr>
          <p:cNvPr id="160" name="Google Shape;160;p16"/>
          <p:cNvSpPr txBox="1"/>
          <p:nvPr/>
        </p:nvSpPr>
        <p:spPr>
          <a:xfrm>
            <a:off x="311700" y="1725175"/>
            <a:ext cx="8382300" cy="3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Spectral"/>
                <a:ea typeface="Spectral"/>
                <a:cs typeface="Spectral"/>
                <a:sym typeface="Spectral"/>
              </a:rPr>
              <a:t>2 measurements:</a:t>
            </a:r>
            <a:endParaRPr b="1" i="0" sz="1800" u="none" cap="none" strike="noStrike">
              <a:solidFill>
                <a:srgbClr val="000000"/>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pectral"/>
              <a:ea typeface="Spectral"/>
              <a:cs typeface="Spectral"/>
              <a:sym typeface="Spectral"/>
            </a:endParaRPr>
          </a:p>
          <a:p>
            <a:pPr indent="-342900" lvl="0" marL="457200" marR="0" rtl="0" algn="l">
              <a:lnSpc>
                <a:spcPct val="100000"/>
              </a:lnSpc>
              <a:spcBef>
                <a:spcPts val="0"/>
              </a:spcBef>
              <a:spcAft>
                <a:spcPts val="0"/>
              </a:spcAft>
              <a:buClr>
                <a:srgbClr val="000000"/>
              </a:buClr>
              <a:buSzPts val="1800"/>
              <a:buFont typeface="Spectral"/>
              <a:buAutoNum type="arabicPeriod"/>
            </a:pPr>
            <a:r>
              <a:rPr b="0" i="0" lang="en-GB" sz="1800" u="none" cap="none" strike="noStrike">
                <a:solidFill>
                  <a:srgbClr val="000000"/>
                </a:solidFill>
                <a:latin typeface="Spectral"/>
                <a:ea typeface="Spectral"/>
                <a:cs typeface="Spectral"/>
                <a:sym typeface="Spectral"/>
              </a:rPr>
              <a:t>Heart Girth Measurements:</a:t>
            </a:r>
            <a:endParaRPr b="0" i="0" sz="1800" u="none" cap="none" strike="noStrike">
              <a:solidFill>
                <a:srgbClr val="000000"/>
              </a:solidFill>
              <a:latin typeface="Spectral"/>
              <a:ea typeface="Spectral"/>
              <a:cs typeface="Spectral"/>
              <a:sym typeface="Spectral"/>
            </a:endParaRPr>
          </a:p>
          <a:p>
            <a:pPr indent="0" lvl="0" marL="45720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Spectral"/>
                <a:ea typeface="Spectral"/>
                <a:cs typeface="Spectral"/>
                <a:sym typeface="Spectral"/>
              </a:rPr>
              <a:t>Heart Girth Pixel Vector: [p1, p2, p3 … pN]</a:t>
            </a:r>
            <a:endParaRPr b="0" i="0" sz="1800" u="none" cap="none" strike="noStrike">
              <a:solidFill>
                <a:srgbClr val="000000"/>
              </a:solidFill>
              <a:latin typeface="Spectral"/>
              <a:ea typeface="Spectral"/>
              <a:cs typeface="Spectral"/>
              <a:sym typeface="Spectral"/>
            </a:endParaRPr>
          </a:p>
          <a:p>
            <a:pPr indent="0" lvl="0" marL="45720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Spectral"/>
                <a:ea typeface="Spectral"/>
                <a:cs typeface="Spectral"/>
                <a:sym typeface="Spectral"/>
              </a:rPr>
              <a:t>Heart Girth Depth Per Pixel Vector: [dp1, dp2, dp3 … dpN]</a:t>
            </a:r>
            <a:endParaRPr b="0" i="0" sz="1800" u="none" cap="none" strike="noStrike">
              <a:solidFill>
                <a:srgbClr val="000000"/>
              </a:solidFill>
              <a:latin typeface="Spectral"/>
              <a:ea typeface="Spectral"/>
              <a:cs typeface="Spectral"/>
              <a:sym typeface="Spectr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pectral"/>
              <a:ea typeface="Spectral"/>
              <a:cs typeface="Spectral"/>
              <a:sym typeface="Spectral"/>
            </a:endParaRPr>
          </a:p>
          <a:p>
            <a:pPr indent="0" lvl="0" marL="0" marR="0" rtl="0" algn="l">
              <a:lnSpc>
                <a:spcPct val="100000"/>
              </a:lnSpc>
              <a:spcBef>
                <a:spcPts val="0"/>
              </a:spcBef>
              <a:spcAft>
                <a:spcPts val="0"/>
              </a:spcAft>
              <a:buNone/>
            </a:pPr>
            <a:r>
              <a:rPr lang="en-GB" sz="1800">
                <a:latin typeface="Spectral"/>
                <a:ea typeface="Spectral"/>
                <a:cs typeface="Spectral"/>
                <a:sym typeface="Spectral"/>
              </a:rPr>
              <a:t>2.	</a:t>
            </a:r>
            <a:r>
              <a:rPr b="0" i="0" lang="en-GB" sz="1800" u="none" cap="none" strike="noStrike">
                <a:solidFill>
                  <a:srgbClr val="000000"/>
                </a:solidFill>
                <a:latin typeface="Spectral"/>
                <a:ea typeface="Spectral"/>
                <a:cs typeface="Spectral"/>
                <a:sym typeface="Spectral"/>
              </a:rPr>
              <a:t>Diagonal Pixel Vector</a:t>
            </a:r>
            <a:endParaRPr b="0" i="0" sz="1800" u="none" cap="none" strike="noStrike">
              <a:solidFill>
                <a:srgbClr val="000000"/>
              </a:solidFill>
              <a:latin typeface="Spectral"/>
              <a:ea typeface="Spectral"/>
              <a:cs typeface="Spectral"/>
              <a:sym typeface="Spectral"/>
            </a:endParaRPr>
          </a:p>
          <a:p>
            <a:pPr indent="0" lvl="0" marL="45720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Spectral"/>
                <a:ea typeface="Spectral"/>
                <a:cs typeface="Spectral"/>
                <a:sym typeface="Spectral"/>
              </a:rPr>
              <a:t>Diagonal Pixel Vector: [p1, p2, p3 … pN]</a:t>
            </a:r>
            <a:endParaRPr b="0" i="0" sz="1800" u="none" cap="none" strike="noStrike">
              <a:solidFill>
                <a:srgbClr val="000000"/>
              </a:solidFill>
              <a:latin typeface="Spectral"/>
              <a:ea typeface="Spectral"/>
              <a:cs typeface="Spectral"/>
              <a:sym typeface="Spectral"/>
            </a:endParaRPr>
          </a:p>
          <a:p>
            <a:pPr indent="0" lvl="0" marL="45720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Spectral"/>
                <a:ea typeface="Spectral"/>
                <a:cs typeface="Spectral"/>
                <a:sym typeface="Spectral"/>
              </a:rPr>
              <a:t>Diagonal Depth Per Pixel Vector: [dp1, dp2, dp3 … dpN]</a:t>
            </a:r>
            <a:endParaRPr b="0" i="0" sz="1800" u="none" cap="none" strike="noStrike">
              <a:solidFill>
                <a:srgbClr val="000000"/>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1" name="Google Shape;161;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Workflow </a:t>
            </a:r>
            <a:endParaRPr/>
          </a:p>
        </p:txBody>
      </p:sp>
      <p:sp>
        <p:nvSpPr>
          <p:cNvPr id="167" name="Google Shape;167;p17"/>
          <p:cNvSpPr txBox="1"/>
          <p:nvPr>
            <p:ph idx="4294967295" type="body"/>
          </p:nvPr>
        </p:nvSpPr>
        <p:spPr>
          <a:xfrm>
            <a:off x="311700" y="1152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3. Conversion of Obtained measurements into real world measurements</a:t>
            </a:r>
            <a:endParaRPr b="1"/>
          </a:p>
          <a:p>
            <a:pPr indent="0" lvl="0" marL="0" rtl="0" algn="l">
              <a:lnSpc>
                <a:spcPct val="115000"/>
              </a:lnSpc>
              <a:spcBef>
                <a:spcPts val="1600"/>
              </a:spcBef>
              <a:spcAft>
                <a:spcPts val="1600"/>
              </a:spcAft>
              <a:buSzPts val="1800"/>
              <a:buNone/>
            </a:pPr>
            <a:r>
              <a:t/>
            </a:r>
            <a:endParaRPr b="1"/>
          </a:p>
        </p:txBody>
      </p:sp>
      <p:sp>
        <p:nvSpPr>
          <p:cNvPr id="168" name="Google Shape;168;p17"/>
          <p:cNvSpPr txBox="1"/>
          <p:nvPr/>
        </p:nvSpPr>
        <p:spPr>
          <a:xfrm>
            <a:off x="311700" y="1725175"/>
            <a:ext cx="8382300" cy="3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9" name="Google Shape;169;p17"/>
          <p:cNvSpPr/>
          <p:nvPr/>
        </p:nvSpPr>
        <p:spPr>
          <a:xfrm>
            <a:off x="3535200" y="2336575"/>
            <a:ext cx="1593000" cy="16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Measurements Converter</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a:off x="603350" y="1980000"/>
            <a:ext cx="17829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Heart Girth Pixel Vector</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603350" y="3642125"/>
            <a:ext cx="17829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Diagonal Pixel Vector</a:t>
            </a:r>
            <a:endParaRPr b="0" i="0" sz="1400" u="none" cap="none" strike="noStrike">
              <a:solidFill>
                <a:srgbClr val="000000"/>
              </a:solidFill>
              <a:latin typeface="Arial"/>
              <a:ea typeface="Arial"/>
              <a:cs typeface="Arial"/>
              <a:sym typeface="Arial"/>
            </a:endParaRPr>
          </a:p>
        </p:txBody>
      </p:sp>
      <p:cxnSp>
        <p:nvCxnSpPr>
          <p:cNvPr id="172" name="Google Shape;172;p17"/>
          <p:cNvCxnSpPr>
            <a:stCxn id="170" idx="3"/>
            <a:endCxn id="169" idx="1"/>
          </p:cNvCxnSpPr>
          <p:nvPr/>
        </p:nvCxnSpPr>
        <p:spPr>
          <a:xfrm>
            <a:off x="2386250" y="2203800"/>
            <a:ext cx="1149000" cy="959700"/>
          </a:xfrm>
          <a:prstGeom prst="straightConnector1">
            <a:avLst/>
          </a:prstGeom>
          <a:noFill/>
          <a:ln cap="flat" cmpd="sng" w="9525">
            <a:solidFill>
              <a:schemeClr val="dk2"/>
            </a:solidFill>
            <a:prstDash val="solid"/>
            <a:round/>
            <a:headEnd len="sm" w="sm" type="none"/>
            <a:tailEnd len="sm" w="sm" type="none"/>
          </a:ln>
        </p:spPr>
      </p:cxnSp>
      <p:cxnSp>
        <p:nvCxnSpPr>
          <p:cNvPr id="173" name="Google Shape;173;p17"/>
          <p:cNvCxnSpPr>
            <a:stCxn id="171" idx="3"/>
            <a:endCxn id="169" idx="1"/>
          </p:cNvCxnSpPr>
          <p:nvPr/>
        </p:nvCxnSpPr>
        <p:spPr>
          <a:xfrm flipH="1" rot="10800000">
            <a:off x="2386250" y="3163625"/>
            <a:ext cx="1149000" cy="702300"/>
          </a:xfrm>
          <a:prstGeom prst="straightConnector1">
            <a:avLst/>
          </a:prstGeom>
          <a:noFill/>
          <a:ln cap="flat" cmpd="sng" w="9525">
            <a:solidFill>
              <a:schemeClr val="dk2"/>
            </a:solidFill>
            <a:prstDash val="solid"/>
            <a:round/>
            <a:headEnd len="sm" w="sm" type="none"/>
            <a:tailEnd len="sm" w="sm" type="none"/>
          </a:ln>
        </p:spPr>
      </p:cxnSp>
      <p:sp>
        <p:nvSpPr>
          <p:cNvPr id="174" name="Google Shape;174;p17"/>
          <p:cNvSpPr/>
          <p:nvPr/>
        </p:nvSpPr>
        <p:spPr>
          <a:xfrm>
            <a:off x="5962500" y="2848075"/>
            <a:ext cx="1881600" cy="6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Heart Girth Measurements in meters</a:t>
            </a:r>
            <a:endParaRPr b="0" i="0" sz="1400" u="none" cap="none" strike="noStrike">
              <a:solidFill>
                <a:srgbClr val="000000"/>
              </a:solidFill>
              <a:latin typeface="Arial"/>
              <a:ea typeface="Arial"/>
              <a:cs typeface="Arial"/>
              <a:sym typeface="Arial"/>
            </a:endParaRPr>
          </a:p>
        </p:txBody>
      </p:sp>
      <p:cxnSp>
        <p:nvCxnSpPr>
          <p:cNvPr id="175" name="Google Shape;175;p17"/>
          <p:cNvCxnSpPr>
            <a:stCxn id="169" idx="3"/>
            <a:endCxn id="174" idx="1"/>
          </p:cNvCxnSpPr>
          <p:nvPr/>
        </p:nvCxnSpPr>
        <p:spPr>
          <a:xfrm>
            <a:off x="5128200" y="3163525"/>
            <a:ext cx="834300" cy="0"/>
          </a:xfrm>
          <a:prstGeom prst="straightConnector1">
            <a:avLst/>
          </a:prstGeom>
          <a:noFill/>
          <a:ln cap="flat" cmpd="sng" w="9525">
            <a:solidFill>
              <a:schemeClr val="dk2"/>
            </a:solidFill>
            <a:prstDash val="solid"/>
            <a:round/>
            <a:headEnd len="sm" w="sm" type="none"/>
            <a:tailEnd len="sm" w="sm" type="none"/>
          </a:ln>
        </p:spPr>
      </p:cxnSp>
      <p:sp>
        <p:nvSpPr>
          <p:cNvPr id="176" name="Google Shape;176;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8ba87303ee_0_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
        <p:nvSpPr>
          <p:cNvPr id="182" name="Google Shape;182;g8ba87303ee_0_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 In a Glance </a:t>
            </a:r>
            <a:endParaRPr/>
          </a:p>
        </p:txBody>
      </p:sp>
      <p:pic>
        <p:nvPicPr>
          <p:cNvPr id="183" name="Google Shape;183;g8ba87303ee_0_8"/>
          <p:cNvPicPr preferRelativeResize="0"/>
          <p:nvPr/>
        </p:nvPicPr>
        <p:blipFill>
          <a:blip r:embed="rId3">
            <a:alphaModFix/>
          </a:blip>
          <a:stretch>
            <a:fillRect/>
          </a:stretch>
        </p:blipFill>
        <p:spPr>
          <a:xfrm>
            <a:off x="2303788" y="1017800"/>
            <a:ext cx="4536425" cy="382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Assumptions </a:t>
            </a:r>
            <a:endParaRPr/>
          </a:p>
        </p:txBody>
      </p:sp>
      <p:sp>
        <p:nvSpPr>
          <p:cNvPr id="189" name="Google Shape;189;p20"/>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One animal in a frame.</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Breed specific work </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Intel realsense D-415 - For Image acquisition.</a:t>
            </a:r>
            <a:endParaRPr sz="2200">
              <a:latin typeface="Spectral"/>
              <a:ea typeface="Spectral"/>
              <a:cs typeface="Spectral"/>
              <a:sym typeface="Spectral"/>
            </a:endParaRPr>
          </a:p>
          <a:p>
            <a:pPr indent="0" lvl="0" marL="0" rtl="0" algn="l">
              <a:lnSpc>
                <a:spcPct val="115000"/>
              </a:lnSpc>
              <a:spcBef>
                <a:spcPts val="1600"/>
              </a:spcBef>
              <a:spcAft>
                <a:spcPts val="0"/>
              </a:spcAft>
              <a:buSzPts val="1800"/>
              <a:buNone/>
            </a:pPr>
            <a:r>
              <a:t/>
            </a:r>
            <a:endParaRPr sz="2400">
              <a:latin typeface="Spectral"/>
              <a:ea typeface="Spectral"/>
              <a:cs typeface="Spectral"/>
              <a:sym typeface="Spectral"/>
            </a:endParaRPr>
          </a:p>
          <a:p>
            <a:pPr indent="0" lvl="0" marL="914400" rtl="0" algn="l">
              <a:lnSpc>
                <a:spcPct val="115000"/>
              </a:lnSpc>
              <a:spcBef>
                <a:spcPts val="1600"/>
              </a:spcBef>
              <a:spcAft>
                <a:spcPts val="0"/>
              </a:spcAft>
              <a:buSzPts val="1800"/>
              <a:buNone/>
            </a:pPr>
            <a:r>
              <a:t/>
            </a:r>
            <a:endParaRPr/>
          </a:p>
          <a:p>
            <a:pPr indent="0" lvl="0" marL="914400" rtl="0" algn="l">
              <a:lnSpc>
                <a:spcPct val="115000"/>
              </a:lnSpc>
              <a:spcBef>
                <a:spcPts val="1600"/>
              </a:spcBef>
              <a:spcAft>
                <a:spcPts val="1600"/>
              </a:spcAft>
              <a:buSzPts val="1800"/>
              <a:buNone/>
            </a:pPr>
            <a:r>
              <a:t/>
            </a:r>
            <a:endParaRPr/>
          </a:p>
        </p:txBody>
      </p:sp>
      <p:sp>
        <p:nvSpPr>
          <p:cNvPr id="190" name="Google Shape;190;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g8baa7bdd60_1_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Dataset Collection</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Dataset V1</a:t>
            </a:r>
            <a:endParaRPr/>
          </a:p>
        </p:txBody>
      </p:sp>
      <p:sp>
        <p:nvSpPr>
          <p:cNvPr id="201" name="Google Shape;201;p21"/>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Hand annotated images: 229 of ~90 animals</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Useable images from Images scrapped from web: 277</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Only side views of Cattle</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No depth information</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No weight labels </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Used for Semantic Segmentation</a:t>
            </a:r>
            <a:br>
              <a:rPr lang="en-GB" sz="2000">
                <a:latin typeface="Spectral"/>
                <a:ea typeface="Spectral"/>
                <a:cs typeface="Spectral"/>
                <a:sym typeface="Spectral"/>
              </a:rPr>
            </a:br>
            <a:r>
              <a:rPr lang="en-GB" sz="2000">
                <a:latin typeface="Spectral"/>
                <a:ea typeface="Spectral"/>
                <a:cs typeface="Spectral"/>
                <a:sym typeface="Spectral"/>
              </a:rPr>
              <a:t>and Cattle detection</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Total Images: 50</a:t>
            </a:r>
            <a:r>
              <a:rPr lang="en-GB" sz="2000">
                <a:latin typeface="Spectral"/>
                <a:ea typeface="Spectral"/>
                <a:cs typeface="Spectral"/>
                <a:sym typeface="Spectral"/>
              </a:rPr>
              <a:t>6</a:t>
            </a:r>
            <a:endParaRPr sz="2000">
              <a:latin typeface="Spectral"/>
              <a:ea typeface="Spectral"/>
              <a:cs typeface="Spectral"/>
              <a:sym typeface="Spectral"/>
            </a:endParaRPr>
          </a:p>
          <a:p>
            <a:pPr indent="0" lvl="0" marL="457200" rtl="0" algn="l">
              <a:lnSpc>
                <a:spcPct val="115000"/>
              </a:lnSpc>
              <a:spcBef>
                <a:spcPts val="1600"/>
              </a:spcBef>
              <a:spcAft>
                <a:spcPts val="1600"/>
              </a:spcAft>
              <a:buSzPts val="1800"/>
              <a:buNone/>
            </a:pPr>
            <a:r>
              <a:t/>
            </a:r>
            <a:endParaRPr/>
          </a:p>
        </p:txBody>
      </p:sp>
      <p:pic>
        <p:nvPicPr>
          <p:cNvPr id="202" name="Google Shape;202;p21"/>
          <p:cNvPicPr preferRelativeResize="0"/>
          <p:nvPr/>
        </p:nvPicPr>
        <p:blipFill rotWithShape="1">
          <a:blip r:embed="rId3">
            <a:alphaModFix/>
          </a:blip>
          <a:srcRect b="0" l="0" r="0" t="0"/>
          <a:stretch/>
        </p:blipFill>
        <p:spPr>
          <a:xfrm>
            <a:off x="5331775" y="2169200"/>
            <a:ext cx="3500525" cy="2264951"/>
          </a:xfrm>
          <a:prstGeom prst="rect">
            <a:avLst/>
          </a:prstGeom>
          <a:noFill/>
          <a:ln>
            <a:noFill/>
          </a:ln>
        </p:spPr>
      </p:pic>
      <p:sp>
        <p:nvSpPr>
          <p:cNvPr id="203" name="Google Shape;203;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Augmentation on V1	</a:t>
            </a:r>
            <a:endParaRPr/>
          </a:p>
        </p:txBody>
      </p:sp>
      <p:sp>
        <p:nvSpPr>
          <p:cNvPr id="209" name="Google Shape;209;p22"/>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From each image - 3 augmented images</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Brightened Image (gamma = 2.0) </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Darkened Image and introduced noise to simulate low light conditions.</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Flipped Images on vertical axis</a:t>
            </a:r>
            <a:endParaRPr sz="2200">
              <a:latin typeface="Spectral"/>
              <a:ea typeface="Spectral"/>
              <a:cs typeface="Spectral"/>
              <a:sym typeface="Spectral"/>
            </a:endParaRPr>
          </a:p>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Total Number of Images after Augmentation: 2,024</a:t>
            </a:r>
            <a:endParaRPr sz="2200">
              <a:latin typeface="Spectral"/>
              <a:ea typeface="Spectral"/>
              <a:cs typeface="Spectral"/>
              <a:sym typeface="Spectral"/>
            </a:endParaRPr>
          </a:p>
          <a:p>
            <a:pPr indent="0" lvl="0" marL="457200" rtl="0" algn="l">
              <a:lnSpc>
                <a:spcPct val="115000"/>
              </a:lnSpc>
              <a:spcBef>
                <a:spcPts val="1600"/>
              </a:spcBef>
              <a:spcAft>
                <a:spcPts val="1600"/>
              </a:spcAft>
              <a:buSzPts val="1800"/>
              <a:buNone/>
            </a:pPr>
            <a:r>
              <a:t/>
            </a:r>
            <a:endParaRPr/>
          </a:p>
        </p:txBody>
      </p:sp>
      <p:sp>
        <p:nvSpPr>
          <p:cNvPr id="210" name="Google Shape;210;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Dataset V2</a:t>
            </a:r>
            <a:endParaRPr/>
          </a:p>
        </p:txBody>
      </p:sp>
      <p:sp>
        <p:nvSpPr>
          <p:cNvPr id="216" name="Google Shape;216;p35"/>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Hand annotated images of ~65 animals with depth: 1235</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Only side views of Cattle</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No weight labels </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Will be use for Semantic Segmentation</a:t>
            </a:r>
            <a:br>
              <a:rPr lang="en-GB" sz="2000">
                <a:latin typeface="Spectral"/>
                <a:ea typeface="Spectral"/>
                <a:cs typeface="Spectral"/>
                <a:sym typeface="Spectral"/>
              </a:rPr>
            </a:br>
            <a:r>
              <a:rPr lang="en-GB" sz="2000">
                <a:latin typeface="Spectral"/>
                <a:ea typeface="Spectral"/>
                <a:cs typeface="Spectral"/>
                <a:sym typeface="Spectral"/>
              </a:rPr>
              <a:t>and Cattle detection</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Total Images </a:t>
            </a:r>
            <a:r>
              <a:rPr lang="en-GB" sz="2000">
                <a:latin typeface="Spectral"/>
                <a:ea typeface="Spectral"/>
                <a:cs typeface="Spectral"/>
                <a:sym typeface="Spectral"/>
              </a:rPr>
              <a:t>1235</a:t>
            </a:r>
            <a:r>
              <a:rPr lang="en-GB" sz="2000">
                <a:latin typeface="Spectral"/>
                <a:ea typeface="Spectral"/>
                <a:cs typeface="Spectral"/>
                <a:sym typeface="Spectral"/>
              </a:rPr>
              <a:t> with depth , 2024 without depth</a:t>
            </a:r>
            <a:endParaRPr sz="2000">
              <a:latin typeface="Spectral"/>
              <a:ea typeface="Spectral"/>
              <a:cs typeface="Spectral"/>
              <a:sym typeface="Spectral"/>
            </a:endParaRPr>
          </a:p>
          <a:p>
            <a:pPr indent="0" lvl="0" marL="457200" rtl="0" algn="l">
              <a:lnSpc>
                <a:spcPct val="115000"/>
              </a:lnSpc>
              <a:spcBef>
                <a:spcPts val="1600"/>
              </a:spcBef>
              <a:spcAft>
                <a:spcPts val="1600"/>
              </a:spcAft>
              <a:buSzPts val="1800"/>
              <a:buNone/>
            </a:pPr>
            <a:r>
              <a:t/>
            </a:r>
            <a:endParaRPr/>
          </a:p>
        </p:txBody>
      </p:sp>
      <p:sp>
        <p:nvSpPr>
          <p:cNvPr id="217" name="Google Shape;217;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g8ba87303ee_0_4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Annotations</a:t>
            </a:r>
            <a:endParaRPr/>
          </a:p>
        </p:txBody>
      </p:sp>
      <p:sp>
        <p:nvSpPr>
          <p:cNvPr id="223" name="Google Shape;223;g8ba87303ee_0_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8ba87303ee_0_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Object Localization </a:t>
            </a:r>
            <a:endParaRPr/>
          </a:p>
        </p:txBody>
      </p:sp>
      <p:sp>
        <p:nvSpPr>
          <p:cNvPr id="229" name="Google Shape;229;g8ba87303ee_0_5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30" name="Google Shape;230;g8ba87303ee_0_55"/>
          <p:cNvPicPr preferRelativeResize="0"/>
          <p:nvPr/>
        </p:nvPicPr>
        <p:blipFill>
          <a:blip r:embed="rId3">
            <a:alphaModFix/>
          </a:blip>
          <a:stretch>
            <a:fillRect/>
          </a:stretch>
        </p:blipFill>
        <p:spPr>
          <a:xfrm>
            <a:off x="1820525" y="1346275"/>
            <a:ext cx="5502950" cy="313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Problem Statement</a:t>
            </a:r>
            <a:endParaRPr/>
          </a:p>
        </p:txBody>
      </p:sp>
      <p:sp>
        <p:nvSpPr>
          <p:cNvPr id="93" name="Google Shape;93;p2"/>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Weight - The most important Factor in livestock business, effective in assessing the reproductive efficiency and growth performance of an animal. [1]</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Weight - To measure the correct dose of therapeutic pharmaceutical to treat diseases. [2]</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Feed Based on Animal’s Weight, avoids underfeeding or overfeeding. [2]</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Weighing animal - A tedious  and time consuming task, requires manhandling. [3]</a:t>
            </a:r>
            <a:endParaRPr sz="1500">
              <a:solidFill>
                <a:srgbClr val="212121"/>
              </a:solidFill>
              <a:highlight>
                <a:srgbClr val="FFFFFF"/>
              </a:highlight>
              <a:latin typeface="Spectral"/>
              <a:ea typeface="Spectral"/>
              <a:cs typeface="Spectral"/>
              <a:sym typeface="Spectral"/>
            </a:endParaRPr>
          </a:p>
        </p:txBody>
      </p:sp>
      <p:sp>
        <p:nvSpPr>
          <p:cNvPr id="94" name="Google Shape;94;p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8ba87303ee_0_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Semantic Segmentation</a:t>
            </a:r>
            <a:endParaRPr/>
          </a:p>
        </p:txBody>
      </p:sp>
      <p:sp>
        <p:nvSpPr>
          <p:cNvPr id="236" name="Google Shape;236;g8ba87303ee_0_6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37" name="Google Shape;237;g8ba87303ee_0_63"/>
          <p:cNvPicPr preferRelativeResize="0"/>
          <p:nvPr/>
        </p:nvPicPr>
        <p:blipFill>
          <a:blip r:embed="rId3">
            <a:alphaModFix/>
          </a:blip>
          <a:stretch>
            <a:fillRect/>
          </a:stretch>
        </p:blipFill>
        <p:spPr>
          <a:xfrm>
            <a:off x="1692388" y="1226300"/>
            <a:ext cx="5759226" cy="3131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g8ba87303ee_0_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Experiments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g8ba87303ee_0_8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Object Localization</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g8ba87303ee_0_8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Aim: Object Localization</a:t>
            </a:r>
            <a:endParaRPr/>
          </a:p>
        </p:txBody>
      </p:sp>
      <p:sp>
        <p:nvSpPr>
          <p:cNvPr id="253" name="Google Shape;253;g8ba87303ee_0_85"/>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Take a bounding box around animal </a:t>
            </a:r>
            <a:endParaRPr/>
          </a:p>
        </p:txBody>
      </p:sp>
      <p:pic>
        <p:nvPicPr>
          <p:cNvPr id="254" name="Google Shape;254;g8ba87303ee_0_85"/>
          <p:cNvPicPr preferRelativeResize="0"/>
          <p:nvPr/>
        </p:nvPicPr>
        <p:blipFill rotWithShape="1">
          <a:blip r:embed="rId3">
            <a:alphaModFix/>
          </a:blip>
          <a:srcRect b="0" l="0" r="0" t="0"/>
          <a:stretch/>
        </p:blipFill>
        <p:spPr>
          <a:xfrm>
            <a:off x="2233188" y="1768750"/>
            <a:ext cx="4677625" cy="3063449"/>
          </a:xfrm>
          <a:prstGeom prst="rect">
            <a:avLst/>
          </a:prstGeom>
          <a:noFill/>
          <a:ln>
            <a:noFill/>
          </a:ln>
        </p:spPr>
      </p:pic>
      <p:sp>
        <p:nvSpPr>
          <p:cNvPr id="255" name="Google Shape;255;g8ba87303ee_0_8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8ba87303ee_0_9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Aim: Object Localization</a:t>
            </a:r>
            <a:endParaRPr/>
          </a:p>
          <a:p>
            <a:pPr indent="0" lvl="0" marL="0" rtl="0" algn="l">
              <a:lnSpc>
                <a:spcPct val="100000"/>
              </a:lnSpc>
              <a:spcBef>
                <a:spcPts val="0"/>
              </a:spcBef>
              <a:spcAft>
                <a:spcPts val="0"/>
              </a:spcAft>
              <a:buSzPts val="3000"/>
              <a:buNone/>
            </a:pPr>
            <a:r>
              <a:t/>
            </a:r>
            <a:endParaRPr/>
          </a:p>
        </p:txBody>
      </p:sp>
      <p:pic>
        <p:nvPicPr>
          <p:cNvPr id="261" name="Google Shape;261;g8ba87303ee_0_91"/>
          <p:cNvPicPr preferRelativeResize="0"/>
          <p:nvPr/>
        </p:nvPicPr>
        <p:blipFill rotWithShape="1">
          <a:blip r:embed="rId3">
            <a:alphaModFix/>
          </a:blip>
          <a:srcRect b="0" l="0" r="0" t="0"/>
          <a:stretch/>
        </p:blipFill>
        <p:spPr>
          <a:xfrm>
            <a:off x="2193525" y="1268200"/>
            <a:ext cx="4756952" cy="3084649"/>
          </a:xfrm>
          <a:prstGeom prst="rect">
            <a:avLst/>
          </a:prstGeom>
          <a:noFill/>
          <a:ln>
            <a:noFill/>
          </a:ln>
        </p:spPr>
      </p:pic>
      <p:sp>
        <p:nvSpPr>
          <p:cNvPr id="262" name="Google Shape;262;g8ba87303ee_0_9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g8ba87303ee_0_9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Combined Both</a:t>
            </a:r>
            <a:endParaRPr/>
          </a:p>
        </p:txBody>
      </p:sp>
      <p:pic>
        <p:nvPicPr>
          <p:cNvPr id="268" name="Google Shape;268;g8ba87303ee_0_96"/>
          <p:cNvPicPr preferRelativeResize="0"/>
          <p:nvPr/>
        </p:nvPicPr>
        <p:blipFill rotWithShape="1">
          <a:blip r:embed="rId3">
            <a:alphaModFix/>
          </a:blip>
          <a:srcRect b="0" l="0" r="0" t="0"/>
          <a:stretch/>
        </p:blipFill>
        <p:spPr>
          <a:xfrm>
            <a:off x="1829388" y="1106475"/>
            <a:ext cx="5485226" cy="3520550"/>
          </a:xfrm>
          <a:prstGeom prst="rect">
            <a:avLst/>
          </a:prstGeom>
          <a:noFill/>
          <a:ln>
            <a:noFill/>
          </a:ln>
        </p:spPr>
      </p:pic>
      <p:sp>
        <p:nvSpPr>
          <p:cNvPr id="269" name="Google Shape;269;g8ba87303ee_0_9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Experiments on Dataset V1 	</a:t>
            </a:r>
            <a:endParaRPr/>
          </a:p>
        </p:txBody>
      </p:sp>
      <p:sp>
        <p:nvSpPr>
          <p:cNvPr id="275" name="Google Shape;275;p23"/>
          <p:cNvSpPr txBox="1"/>
          <p:nvPr>
            <p:ph idx="4294967295" type="body"/>
          </p:nvPr>
        </p:nvSpPr>
        <p:spPr>
          <a:xfrm>
            <a:off x="311700" y="1090275"/>
            <a:ext cx="8520600" cy="333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Tried to solve as a Localization problem   </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Base networks VGG16, Resnet </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Initial trained only fully connected layers for two bounding boxes.</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Trained only fully connected layers for only one bounding box.</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Unfreeze some Conv layers and trained for two bounding boxes.</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Unfreeze some Conv layers and trained for one bounding boxes.</a:t>
            </a:r>
            <a:endParaRPr sz="2000">
              <a:latin typeface="Spectral"/>
              <a:ea typeface="Spectral"/>
              <a:cs typeface="Spectral"/>
              <a:sym typeface="Spectral"/>
            </a:endParaRPr>
          </a:p>
          <a:p>
            <a:pPr indent="-355600" lvl="0" marL="457200" rtl="0" algn="l">
              <a:lnSpc>
                <a:spcPct val="115000"/>
              </a:lnSpc>
              <a:spcBef>
                <a:spcPts val="0"/>
              </a:spcBef>
              <a:spcAft>
                <a:spcPts val="0"/>
              </a:spcAft>
              <a:buSzPts val="2000"/>
              <a:buFont typeface="Spectral"/>
              <a:buChar char="●"/>
            </a:pPr>
            <a:r>
              <a:rPr lang="en-GB" sz="2000">
                <a:latin typeface="Spectral"/>
                <a:ea typeface="Spectral"/>
                <a:cs typeface="Spectral"/>
                <a:sym typeface="Spectral"/>
              </a:rPr>
              <a:t>GAP for Localization</a:t>
            </a:r>
            <a:endParaRPr sz="2000">
              <a:latin typeface="Spectral"/>
              <a:ea typeface="Spectral"/>
              <a:cs typeface="Spectral"/>
              <a:sym typeface="Spectral"/>
            </a:endParaRPr>
          </a:p>
        </p:txBody>
      </p:sp>
      <p:sp>
        <p:nvSpPr>
          <p:cNvPr id="276" name="Google Shape;276;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8ba87303ee_0_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on V1</a:t>
            </a:r>
            <a:endParaRPr/>
          </a:p>
        </p:txBody>
      </p:sp>
      <p:sp>
        <p:nvSpPr>
          <p:cNvPr id="282" name="Google Shape;282;g8ba87303ee_0_6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83" name="Google Shape;283;g8ba87303ee_0_69"/>
          <p:cNvPicPr preferRelativeResize="0"/>
          <p:nvPr/>
        </p:nvPicPr>
        <p:blipFill>
          <a:blip r:embed="rId3">
            <a:alphaModFix/>
          </a:blip>
          <a:stretch>
            <a:fillRect/>
          </a:stretch>
        </p:blipFill>
        <p:spPr>
          <a:xfrm>
            <a:off x="1110525" y="1170200"/>
            <a:ext cx="6922962" cy="382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Experiment on Dataset V2</a:t>
            </a:r>
            <a:endParaRPr/>
          </a:p>
        </p:txBody>
      </p:sp>
      <p:sp>
        <p:nvSpPr>
          <p:cNvPr id="289" name="Google Shape;289;p36"/>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Spectral"/>
              <a:buChar char="●"/>
            </a:pPr>
            <a:r>
              <a:rPr lang="en-GB" sz="2400">
                <a:latin typeface="Spectral"/>
                <a:ea typeface="Spectral"/>
                <a:cs typeface="Spectral"/>
                <a:sym typeface="Spectral"/>
              </a:rPr>
              <a:t>Cropped Cow Images and tried to predict inner bounding box</a:t>
            </a:r>
            <a:endParaRPr sz="2400">
              <a:latin typeface="Spectral"/>
              <a:ea typeface="Spectral"/>
              <a:cs typeface="Spectral"/>
              <a:sym typeface="Spectral"/>
            </a:endParaRPr>
          </a:p>
          <a:p>
            <a:pPr indent="-381000" lvl="0" marL="457200" rtl="0" algn="l">
              <a:lnSpc>
                <a:spcPct val="115000"/>
              </a:lnSpc>
              <a:spcBef>
                <a:spcPts val="0"/>
              </a:spcBef>
              <a:spcAft>
                <a:spcPts val="0"/>
              </a:spcAft>
              <a:buSzPts val="2400"/>
              <a:buFont typeface="Spectral"/>
              <a:buChar char="●"/>
            </a:pPr>
            <a:r>
              <a:rPr lang="en-GB" sz="2400">
                <a:latin typeface="Spectral"/>
                <a:ea typeface="Spectral"/>
                <a:cs typeface="Spectral"/>
                <a:sym typeface="Spectral"/>
              </a:rPr>
              <a:t>Assumption was it will learn better features because it has less background compare to the whole image but didn’t worked.</a:t>
            </a:r>
            <a:endParaRPr sz="2400">
              <a:latin typeface="Spectral"/>
              <a:ea typeface="Spectral"/>
              <a:cs typeface="Spectral"/>
              <a:sym typeface="Spectral"/>
            </a:endParaRPr>
          </a:p>
        </p:txBody>
      </p:sp>
      <p:sp>
        <p:nvSpPr>
          <p:cNvPr id="290" name="Google Shape;290;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8baa7bdd60_1_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YOLO</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Existing Methods</a:t>
            </a:r>
            <a:endParaRPr/>
          </a:p>
        </p:txBody>
      </p:sp>
      <p:sp>
        <p:nvSpPr>
          <p:cNvPr id="100" name="Google Shape;100;p3"/>
          <p:cNvSpPr txBox="1"/>
          <p:nvPr>
            <p:ph idx="1" type="body"/>
          </p:nvPr>
        </p:nvSpPr>
        <p:spPr>
          <a:xfrm>
            <a:off x="311700" y="1152475"/>
            <a:ext cx="2971200" cy="18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Electronic Scale</a:t>
            </a:r>
            <a:endParaRPr/>
          </a:p>
          <a:p>
            <a:pPr indent="0" lvl="0" marL="0" rtl="0" algn="l">
              <a:lnSpc>
                <a:spcPct val="115000"/>
              </a:lnSpc>
              <a:spcBef>
                <a:spcPts val="1600"/>
              </a:spcBef>
              <a:spcAft>
                <a:spcPts val="1600"/>
              </a:spcAft>
              <a:buSzPts val="1400"/>
              <a:buNone/>
            </a:pPr>
            <a:r>
              <a:t/>
            </a:r>
            <a:endParaRPr/>
          </a:p>
        </p:txBody>
      </p:sp>
      <p:sp>
        <p:nvSpPr>
          <p:cNvPr id="101" name="Google Shape;101;p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a:t>Height, Heart Girth</a:t>
            </a:r>
            <a:endParaRPr/>
          </a:p>
          <a:p>
            <a:pPr indent="0" lvl="0" marL="0" rtl="0" algn="l">
              <a:lnSpc>
                <a:spcPct val="115000"/>
              </a:lnSpc>
              <a:spcBef>
                <a:spcPts val="1600"/>
              </a:spcBef>
              <a:spcAft>
                <a:spcPts val="1600"/>
              </a:spcAft>
              <a:buSzPts val="1400"/>
              <a:buNone/>
            </a:pPr>
            <a:r>
              <a:t/>
            </a:r>
            <a:endParaRPr/>
          </a:p>
        </p:txBody>
      </p:sp>
      <p:pic>
        <p:nvPicPr>
          <p:cNvPr id="102" name="Google Shape;102;p3"/>
          <p:cNvPicPr preferRelativeResize="0"/>
          <p:nvPr/>
        </p:nvPicPr>
        <p:blipFill rotWithShape="1">
          <a:blip r:embed="rId3">
            <a:alphaModFix/>
          </a:blip>
          <a:srcRect b="0" l="0" r="0" t="0"/>
          <a:stretch/>
        </p:blipFill>
        <p:spPr>
          <a:xfrm>
            <a:off x="790763" y="1505650"/>
            <a:ext cx="2040975" cy="1407900"/>
          </a:xfrm>
          <a:prstGeom prst="rect">
            <a:avLst/>
          </a:prstGeom>
          <a:noFill/>
          <a:ln>
            <a:noFill/>
          </a:ln>
        </p:spPr>
      </p:pic>
      <p:pic>
        <p:nvPicPr>
          <p:cNvPr id="103" name="Google Shape;103;p3"/>
          <p:cNvPicPr preferRelativeResize="0"/>
          <p:nvPr/>
        </p:nvPicPr>
        <p:blipFill rotWithShape="1">
          <a:blip r:embed="rId4">
            <a:alphaModFix/>
          </a:blip>
          <a:srcRect b="0" l="0" r="0" t="0"/>
          <a:stretch/>
        </p:blipFill>
        <p:spPr>
          <a:xfrm>
            <a:off x="4911888" y="3035281"/>
            <a:ext cx="2749324" cy="1955519"/>
          </a:xfrm>
          <a:prstGeom prst="rect">
            <a:avLst/>
          </a:prstGeom>
          <a:noFill/>
          <a:ln>
            <a:noFill/>
          </a:ln>
        </p:spPr>
      </p:pic>
      <p:pic>
        <p:nvPicPr>
          <p:cNvPr id="104" name="Google Shape;104;p3"/>
          <p:cNvPicPr preferRelativeResize="0"/>
          <p:nvPr/>
        </p:nvPicPr>
        <p:blipFill rotWithShape="1">
          <a:blip r:embed="rId5">
            <a:alphaModFix/>
          </a:blip>
          <a:srcRect b="2534" l="0" r="2534" t="0"/>
          <a:stretch/>
        </p:blipFill>
        <p:spPr>
          <a:xfrm>
            <a:off x="4946150" y="1580527"/>
            <a:ext cx="2680800" cy="1509250"/>
          </a:xfrm>
          <a:prstGeom prst="rect">
            <a:avLst/>
          </a:prstGeom>
          <a:noFill/>
          <a:ln>
            <a:noFill/>
          </a:ln>
        </p:spPr>
      </p:pic>
      <p:sp>
        <p:nvSpPr>
          <p:cNvPr id="105" name="Google Shape;105;p3"/>
          <p:cNvSpPr txBox="1"/>
          <p:nvPr/>
        </p:nvSpPr>
        <p:spPr>
          <a:xfrm>
            <a:off x="339600" y="2913550"/>
            <a:ext cx="2943300" cy="140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accent3"/>
                </a:solidFill>
                <a:latin typeface="Proxima Nova"/>
                <a:ea typeface="Proxima Nova"/>
                <a:cs typeface="Proxima Nova"/>
                <a:sym typeface="Proxima Nova"/>
              </a:rPr>
              <a:t>Weigh Band</a:t>
            </a:r>
            <a:endParaRPr b="0" i="0" sz="14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06" name="Google Shape;106;p3"/>
          <p:cNvPicPr preferRelativeResize="0"/>
          <p:nvPr/>
        </p:nvPicPr>
        <p:blipFill rotWithShape="1">
          <a:blip r:embed="rId6">
            <a:alphaModFix/>
          </a:blip>
          <a:srcRect b="0" l="0" r="0" t="0"/>
          <a:stretch/>
        </p:blipFill>
        <p:spPr>
          <a:xfrm>
            <a:off x="410950" y="3161650"/>
            <a:ext cx="2914944" cy="1882800"/>
          </a:xfrm>
          <a:prstGeom prst="rect">
            <a:avLst/>
          </a:prstGeom>
          <a:noFill/>
          <a:ln>
            <a:noFill/>
          </a:ln>
        </p:spPr>
      </p:pic>
      <p:sp>
        <p:nvSpPr>
          <p:cNvPr id="107" name="Google Shape;107;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8baa7bdd60_0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A Word about YOLO</a:t>
            </a:r>
            <a:endParaRPr sz="1800"/>
          </a:p>
        </p:txBody>
      </p:sp>
      <p:sp>
        <p:nvSpPr>
          <p:cNvPr id="301" name="Google Shape;301;g8baa7bdd60_0_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
        <p:nvSpPr>
          <p:cNvPr id="302" name="Google Shape;302;g8baa7bdd60_0_0"/>
          <p:cNvSpPr txBox="1"/>
          <p:nvPr/>
        </p:nvSpPr>
        <p:spPr>
          <a:xfrm>
            <a:off x="435375" y="9975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303" name="Google Shape;303;g8baa7bdd60_0_0"/>
          <p:cNvPicPr preferRelativeResize="0"/>
          <p:nvPr/>
        </p:nvPicPr>
        <p:blipFill>
          <a:blip r:embed="rId3">
            <a:alphaModFix/>
          </a:blip>
          <a:stretch>
            <a:fillRect/>
          </a:stretch>
        </p:blipFill>
        <p:spPr>
          <a:xfrm>
            <a:off x="5812574" y="1028150"/>
            <a:ext cx="2767700" cy="3372475"/>
          </a:xfrm>
          <a:prstGeom prst="rect">
            <a:avLst/>
          </a:prstGeom>
          <a:noFill/>
          <a:ln>
            <a:noFill/>
          </a:ln>
        </p:spPr>
      </p:pic>
      <p:sp>
        <p:nvSpPr>
          <p:cNvPr id="304" name="Google Shape;304;g8baa7bdd60_0_0"/>
          <p:cNvSpPr txBox="1"/>
          <p:nvPr/>
        </p:nvSpPr>
        <p:spPr>
          <a:xfrm>
            <a:off x="435375" y="10281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5" name="Google Shape;305;g8baa7bdd60_0_0"/>
          <p:cNvSpPr txBox="1"/>
          <p:nvPr/>
        </p:nvSpPr>
        <p:spPr>
          <a:xfrm>
            <a:off x="496800" y="1028150"/>
            <a:ext cx="40752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Divide the image into 13x13 grid</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Feature Extraction using DarkNet</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Bounding boxes for each cell ( 9 anchors)</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Filter b_boxes using Objectness Score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Filter again using NMS and IoU</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Output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8ba87303ee_0_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Yolo</a:t>
            </a:r>
            <a:endParaRPr/>
          </a:p>
        </p:txBody>
      </p:sp>
      <p:sp>
        <p:nvSpPr>
          <p:cNvPr id="311" name="Google Shape;311;g8ba87303ee_0_7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312" name="Google Shape;312;g8ba87303ee_0_75"/>
          <p:cNvPicPr preferRelativeResize="0"/>
          <p:nvPr/>
        </p:nvPicPr>
        <p:blipFill>
          <a:blip r:embed="rId3">
            <a:alphaModFix/>
          </a:blip>
          <a:stretch>
            <a:fillRect/>
          </a:stretch>
        </p:blipFill>
        <p:spPr>
          <a:xfrm>
            <a:off x="1285700" y="1184700"/>
            <a:ext cx="6792710" cy="3820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Future directions</a:t>
            </a:r>
            <a:endParaRPr/>
          </a:p>
        </p:txBody>
      </p:sp>
      <p:sp>
        <p:nvSpPr>
          <p:cNvPr id="318" name="Google Shape;318;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pic>
        <p:nvPicPr>
          <p:cNvPr id="319" name="Google Shape;319;p46"/>
          <p:cNvPicPr preferRelativeResize="0"/>
          <p:nvPr/>
        </p:nvPicPr>
        <p:blipFill>
          <a:blip r:embed="rId3">
            <a:alphaModFix/>
          </a:blip>
          <a:stretch>
            <a:fillRect/>
          </a:stretch>
        </p:blipFill>
        <p:spPr>
          <a:xfrm>
            <a:off x="5345175" y="919750"/>
            <a:ext cx="3419050" cy="2028074"/>
          </a:xfrm>
          <a:prstGeom prst="rect">
            <a:avLst/>
          </a:prstGeom>
          <a:noFill/>
          <a:ln>
            <a:noFill/>
          </a:ln>
        </p:spPr>
      </p:pic>
      <p:sp>
        <p:nvSpPr>
          <p:cNvPr id="320" name="Google Shape;320;p46"/>
          <p:cNvSpPr txBox="1"/>
          <p:nvPr/>
        </p:nvSpPr>
        <p:spPr>
          <a:xfrm>
            <a:off x="496800" y="1032950"/>
            <a:ext cx="4075200" cy="4755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Better coverage of cattle using Mask RCNN</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More robust and reliable body features</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GB">
                <a:latin typeface="Roboto"/>
                <a:ea typeface="Roboto"/>
                <a:cs typeface="Roboto"/>
                <a:sym typeface="Roboto"/>
              </a:rPr>
              <a:t>A more natural approach</a:t>
            </a:r>
            <a:endParaRPr>
              <a:latin typeface="Roboto"/>
              <a:ea typeface="Roboto"/>
              <a:cs typeface="Roboto"/>
              <a:sym typeface="Roboto"/>
            </a:endParaRPr>
          </a:p>
          <a:p>
            <a:pPr indent="0" lvl="0" marL="0" rtl="0" algn="l">
              <a:lnSpc>
                <a:spcPct val="200000"/>
              </a:lnSpc>
              <a:spcBef>
                <a:spcPts val="0"/>
              </a:spcBef>
              <a:spcAft>
                <a:spcPts val="0"/>
              </a:spcAft>
              <a:buNone/>
            </a:pPr>
            <a:r>
              <a:rPr lang="en-GB">
                <a:latin typeface="Roboto"/>
                <a:ea typeface="Roboto"/>
                <a:cs typeface="Roboto"/>
                <a:sym typeface="Roboto"/>
              </a:rPr>
              <a:t>https://drive.google.com/file/d/1sGvSAdqIqdxZadLFDWyJmHaGyRM2r_N4/view?usp=sharing</a:t>
            </a:r>
            <a:endParaRPr>
              <a:latin typeface="Roboto"/>
              <a:ea typeface="Roboto"/>
              <a:cs typeface="Roboto"/>
              <a:sym typeface="Roboto"/>
            </a:endParaRPr>
          </a:p>
          <a:p>
            <a:pPr indent="0" lvl="0" marL="457200" rtl="0" algn="l">
              <a:lnSpc>
                <a:spcPct val="200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Challenges</a:t>
            </a:r>
            <a:endParaRPr/>
          </a:p>
        </p:txBody>
      </p:sp>
      <p:sp>
        <p:nvSpPr>
          <p:cNvPr id="326" name="Google Shape;326;p47"/>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Spectral"/>
              <a:buChar char="●"/>
            </a:pPr>
            <a:r>
              <a:rPr lang="en-GB" sz="2200">
                <a:latin typeface="Spectral"/>
                <a:ea typeface="Spectral"/>
                <a:cs typeface="Spectral"/>
                <a:sym typeface="Spectral"/>
              </a:rPr>
              <a:t>Weight Labelled Dataset</a:t>
            </a:r>
            <a:endParaRPr sz="2200">
              <a:latin typeface="Spectral"/>
              <a:ea typeface="Spectral"/>
              <a:cs typeface="Spectral"/>
              <a:sym typeface="Spectral"/>
            </a:endParaRPr>
          </a:p>
        </p:txBody>
      </p:sp>
      <p:sp>
        <p:nvSpPr>
          <p:cNvPr id="327" name="Google Shape;32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g8ba87303ee_0_152"/>
          <p:cNvSpPr txBox="1"/>
          <p:nvPr>
            <p:ph type="title"/>
          </p:nvPr>
        </p:nvSpPr>
        <p:spPr>
          <a:xfrm>
            <a:off x="340000" y="183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a:t>
            </a:r>
            <a:endParaRPr/>
          </a:p>
        </p:txBody>
      </p:sp>
      <p:sp>
        <p:nvSpPr>
          <p:cNvPr id="333" name="Google Shape;333;g8ba87303ee_0_15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34" name="Google Shape;334;g8ba87303ee_0_152"/>
          <p:cNvSpPr txBox="1"/>
          <p:nvPr/>
        </p:nvSpPr>
        <p:spPr>
          <a:xfrm>
            <a:off x="311700" y="947400"/>
            <a:ext cx="8442900" cy="4745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GB" sz="2100"/>
              <a:t>Developed Admin Panel Successfully.</a:t>
            </a:r>
            <a:endParaRPr sz="2100"/>
          </a:p>
          <a:p>
            <a:pPr indent="0" lvl="0" marL="457200" rtl="0" algn="l">
              <a:lnSpc>
                <a:spcPct val="115000"/>
              </a:lnSpc>
              <a:spcBef>
                <a:spcPts val="0"/>
              </a:spcBef>
              <a:spcAft>
                <a:spcPts val="0"/>
              </a:spcAft>
              <a:buNone/>
            </a:pPr>
            <a:r>
              <a:t/>
            </a:r>
            <a:endParaRPr sz="2100"/>
          </a:p>
          <a:p>
            <a:pPr indent="-361950" lvl="0" marL="457200" rtl="0" algn="l">
              <a:lnSpc>
                <a:spcPct val="115000"/>
              </a:lnSpc>
              <a:spcBef>
                <a:spcPts val="0"/>
              </a:spcBef>
              <a:spcAft>
                <a:spcPts val="0"/>
              </a:spcAft>
              <a:buSzPts val="2100"/>
              <a:buChar char="●"/>
            </a:pPr>
            <a:r>
              <a:rPr lang="en-GB" sz="2100"/>
              <a:t>Developed Sub Programs to estimate the weight of cattle, given depth vectors.</a:t>
            </a:r>
            <a:endParaRPr sz="2100"/>
          </a:p>
          <a:p>
            <a:pPr indent="0" lvl="0" marL="457200" rtl="0" algn="l">
              <a:lnSpc>
                <a:spcPct val="115000"/>
              </a:lnSpc>
              <a:spcBef>
                <a:spcPts val="0"/>
              </a:spcBef>
              <a:spcAft>
                <a:spcPts val="0"/>
              </a:spcAft>
              <a:buNone/>
            </a:pPr>
            <a:r>
              <a:t/>
            </a:r>
            <a:endParaRPr sz="2100"/>
          </a:p>
          <a:p>
            <a:pPr indent="-361950" lvl="0" marL="457200" rtl="0" algn="l">
              <a:lnSpc>
                <a:spcPct val="115000"/>
              </a:lnSpc>
              <a:spcBef>
                <a:spcPts val="0"/>
              </a:spcBef>
              <a:spcAft>
                <a:spcPts val="0"/>
              </a:spcAft>
              <a:buSzPts val="2100"/>
              <a:buChar char="●"/>
            </a:pPr>
            <a:r>
              <a:rPr lang="en-GB" sz="2100"/>
              <a:t>Developed YOLO object </a:t>
            </a:r>
            <a:r>
              <a:rPr lang="en-GB" sz="2100"/>
              <a:t>detector</a:t>
            </a:r>
            <a:r>
              <a:rPr lang="en-GB" sz="2100"/>
              <a:t>, which is significantly better than localization approaches.</a:t>
            </a:r>
            <a:endParaRPr sz="2100"/>
          </a:p>
          <a:p>
            <a:pPr indent="0" lvl="0" marL="457200" rtl="0" algn="l">
              <a:lnSpc>
                <a:spcPct val="115000"/>
              </a:lnSpc>
              <a:spcBef>
                <a:spcPts val="0"/>
              </a:spcBef>
              <a:spcAft>
                <a:spcPts val="0"/>
              </a:spcAft>
              <a:buNone/>
            </a:pPr>
            <a:r>
              <a:t/>
            </a:r>
            <a:endParaRPr sz="2100"/>
          </a:p>
          <a:p>
            <a:pPr indent="-361950" lvl="0" marL="457200" rtl="0" algn="l">
              <a:lnSpc>
                <a:spcPct val="115000"/>
              </a:lnSpc>
              <a:spcBef>
                <a:spcPts val="0"/>
              </a:spcBef>
              <a:spcAft>
                <a:spcPts val="0"/>
              </a:spcAft>
              <a:buSzPts val="2100"/>
              <a:buChar char="●"/>
            </a:pPr>
            <a:r>
              <a:rPr lang="en-GB" sz="2100"/>
              <a:t>Mask RCNN is even better in terms of segmentation and will be experimented with as soon as a weight labelled dataset is </a:t>
            </a:r>
            <a:r>
              <a:rPr lang="en-GB" sz="2100"/>
              <a:t>available</a:t>
            </a:r>
            <a:r>
              <a:rPr lang="en-GB" sz="2100"/>
              <a:t>.</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References </a:t>
            </a:r>
            <a:endParaRPr/>
          </a:p>
        </p:txBody>
      </p:sp>
      <p:sp>
        <p:nvSpPr>
          <p:cNvPr id="340" name="Google Shape;340;p48"/>
          <p:cNvSpPr txBox="1"/>
          <p:nvPr>
            <p:ph idx="4294967295" type="body"/>
          </p:nvPr>
        </p:nvSpPr>
        <p:spPr>
          <a:xfrm>
            <a:off x="311700" y="902250"/>
            <a:ext cx="8832300" cy="4010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H. Steinfeld is Senior Officer (Programme, Policy and Planning) and S. Mack is Animal Production Officer (Rural Development) in the Animal Production and Health Division, FAO, Rome, Italy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Why Weigh and What is EID ? (2019). (Datamars Limited) Retrieved from TRU -TEST.</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Chintan Bhatt, Aboul-ella Hassanien, "Barqi breed Sheep Weight Estimation based on Neural Network with Regression." (Charotar University of Science and Technology, Gujarat, INDIA</a:t>
            </a:r>
            <a:endParaRPr sz="1600">
              <a:solidFill>
                <a:srgbClr val="000000"/>
              </a:solidFill>
              <a:latin typeface="Arial"/>
              <a:ea typeface="Arial"/>
              <a:cs typeface="Arial"/>
              <a:sym typeface="Arial"/>
            </a:endParaRPr>
          </a:p>
          <a:p>
            <a:pPr indent="0" lvl="0" marL="0" rtl="0" algn="l">
              <a:lnSpc>
                <a:spcPct val="120000"/>
              </a:lnSpc>
              <a:spcBef>
                <a:spcPts val="0"/>
              </a:spcBef>
              <a:spcAft>
                <a:spcPts val="0"/>
              </a:spcAft>
              <a:buSzPts val="1800"/>
              <a:buNone/>
            </a:pPr>
            <a:r>
              <a:t/>
            </a:r>
            <a:endParaRPr sz="400">
              <a:solidFill>
                <a:srgbClr val="000000"/>
              </a:solidFill>
              <a:latin typeface="Spectral"/>
              <a:ea typeface="Spectral"/>
              <a:cs typeface="Spectral"/>
              <a:sym typeface="Spectral"/>
            </a:endParaRPr>
          </a:p>
        </p:txBody>
      </p:sp>
      <p:sp>
        <p:nvSpPr>
          <p:cNvPr id="341" name="Google Shape;341;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Demo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latin typeface="Roboto"/>
                <a:ea typeface="Roboto"/>
                <a:cs typeface="Roboto"/>
                <a:sym typeface="Roboto"/>
              </a:rPr>
              <a:t>‹#›</a:t>
            </a:fld>
            <a:endParaRPr>
              <a:latin typeface="Roboto"/>
              <a:ea typeface="Roboto"/>
              <a:cs typeface="Roboto"/>
              <a:sym typeface="Roboto"/>
            </a:endParaRPr>
          </a:p>
        </p:txBody>
      </p:sp>
      <p:pic>
        <p:nvPicPr>
          <p:cNvPr id="113" name="Google Shape;113;p4"/>
          <p:cNvPicPr preferRelativeResize="0"/>
          <p:nvPr/>
        </p:nvPicPr>
        <p:blipFill>
          <a:blip r:embed="rId3">
            <a:alphaModFix/>
          </a:blip>
          <a:stretch>
            <a:fillRect/>
          </a:stretch>
        </p:blipFill>
        <p:spPr>
          <a:xfrm>
            <a:off x="1335213" y="488061"/>
            <a:ext cx="6473574" cy="4482374"/>
          </a:xfrm>
          <a:prstGeom prst="rect">
            <a:avLst/>
          </a:prstGeom>
          <a:noFill/>
          <a:ln>
            <a:noFill/>
          </a:ln>
        </p:spPr>
      </p:pic>
      <p:sp>
        <p:nvSpPr>
          <p:cNvPr id="114" name="Google Shape;114;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Problems with Existing Methods </a:t>
            </a:r>
            <a:endParaRPr/>
          </a:p>
        </p:txBody>
      </p:sp>
      <p:sp>
        <p:nvSpPr>
          <p:cNvPr id="115" name="Google Shape;115;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0"/>
              </a:spcAft>
              <a:buSzPts val="1400"/>
              <a:buNone/>
            </a:pPr>
            <a:r>
              <a:t/>
            </a:r>
            <a:endParaRPr sz="1800"/>
          </a:p>
          <a:p>
            <a:pPr indent="0" lvl="0" marL="0" rtl="0" algn="l">
              <a:lnSpc>
                <a:spcPct val="115000"/>
              </a:lnSpc>
              <a:spcBef>
                <a:spcPts val="1600"/>
              </a:spcBef>
              <a:spcAft>
                <a:spcPts val="1600"/>
              </a:spcAft>
              <a:buSzPts val="1400"/>
              <a:buNone/>
            </a:pPr>
            <a:r>
              <a:rPr lang="en-GB" sz="1100" u="sng">
                <a:solidFill>
                  <a:schemeClr val="hlink"/>
                </a:solidFill>
                <a:latin typeface="Arial"/>
                <a:ea typeface="Arial"/>
                <a:cs typeface="Arial"/>
                <a:sym typeface="Arial"/>
                <a:hlinkClick r:id="rId4"/>
              </a:rPr>
              <a:t>https://www.farmersweekly.co.za/farm-basics/how-to-livestock/stress-affects-livestock-health/</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Our Proposed Solution</a:t>
            </a:r>
            <a:endParaRPr/>
          </a:p>
        </p:txBody>
      </p:sp>
      <p:sp>
        <p:nvSpPr>
          <p:cNvPr id="121" name="Google Shape;121;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
        <p:nvSpPr>
          <p:cNvPr id="122" name="Google Shape;122;p5"/>
          <p:cNvSpPr txBox="1"/>
          <p:nvPr>
            <p:ph idx="4294967295" type="body"/>
          </p:nvPr>
        </p:nvSpPr>
        <p:spPr>
          <a:xfrm>
            <a:off x="311700" y="1243025"/>
            <a:ext cx="8520600" cy="3325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A Computer Vision based solution</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uses depth camera for depth information.</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Features (Heart Girth) from the image.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Weight estimation on estimated features and </a:t>
            </a:r>
            <a:r>
              <a:rPr lang="en-GB" sz="1600">
                <a:solidFill>
                  <a:srgbClr val="000000"/>
                </a:solidFill>
                <a:latin typeface="Arial"/>
                <a:ea typeface="Arial"/>
                <a:cs typeface="Arial"/>
                <a:sym typeface="Arial"/>
              </a:rPr>
              <a:t>their</a:t>
            </a:r>
            <a:r>
              <a:rPr lang="en-GB" sz="1600">
                <a:solidFill>
                  <a:srgbClr val="000000"/>
                </a:solidFill>
                <a:latin typeface="Arial"/>
                <a:ea typeface="Arial"/>
                <a:cs typeface="Arial"/>
                <a:sym typeface="Arial"/>
              </a:rPr>
              <a:t> depth.</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An admin panel to save and maintain weight.</a:t>
            </a:r>
            <a:endParaRPr sz="16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600">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g8ba87303ee_0_3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GB"/>
              <a:t>Our Approach</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Heart Girth Measurement with Per-Pixel Depth</a:t>
            </a:r>
            <a:endParaRPr/>
          </a:p>
        </p:txBody>
      </p:sp>
      <p:sp>
        <p:nvSpPr>
          <p:cNvPr id="133" name="Google Shape;133;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
        <p:nvSpPr>
          <p:cNvPr id="134" name="Google Shape;134;p12"/>
          <p:cNvSpPr txBox="1"/>
          <p:nvPr>
            <p:ph idx="4294967295"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Spectral"/>
              <a:buChar char="●"/>
            </a:pPr>
            <a:r>
              <a:rPr lang="en-GB">
                <a:latin typeface="Spectral"/>
                <a:ea typeface="Spectral"/>
                <a:cs typeface="Spectral"/>
                <a:sym typeface="Spectral"/>
              </a:rPr>
              <a:t>Heart girth measurement is the most reliable technique of estimating the weight</a:t>
            </a:r>
            <a:endParaRPr>
              <a:latin typeface="Spectral"/>
              <a:ea typeface="Spectral"/>
              <a:cs typeface="Spectral"/>
              <a:sym typeface="Spectral"/>
            </a:endParaRPr>
          </a:p>
          <a:p>
            <a:pPr indent="-342900" lvl="0" marL="457200" rtl="0" algn="l">
              <a:lnSpc>
                <a:spcPct val="115000"/>
              </a:lnSpc>
              <a:spcBef>
                <a:spcPts val="0"/>
              </a:spcBef>
              <a:spcAft>
                <a:spcPts val="0"/>
              </a:spcAft>
              <a:buSzPts val="1800"/>
              <a:buFont typeface="Spectral"/>
              <a:buChar char="●"/>
            </a:pPr>
            <a:r>
              <a:rPr lang="en-GB">
                <a:latin typeface="Spectral"/>
                <a:ea typeface="Spectral"/>
                <a:cs typeface="Spectral"/>
                <a:sym typeface="Spectral"/>
              </a:rPr>
              <a:t>This approach:</a:t>
            </a:r>
            <a:endParaRPr>
              <a:latin typeface="Spectral"/>
              <a:ea typeface="Spectral"/>
              <a:cs typeface="Spectral"/>
              <a:sym typeface="Spectral"/>
            </a:endParaRPr>
          </a:p>
          <a:p>
            <a:pPr indent="-317500" lvl="1" marL="914400" rtl="0" algn="l">
              <a:lnSpc>
                <a:spcPct val="115000"/>
              </a:lnSpc>
              <a:spcBef>
                <a:spcPts val="0"/>
              </a:spcBef>
              <a:spcAft>
                <a:spcPts val="0"/>
              </a:spcAft>
              <a:buSzPts val="1400"/>
              <a:buFont typeface="Spectral"/>
              <a:buChar char="○"/>
            </a:pPr>
            <a:r>
              <a:rPr lang="en-GB">
                <a:latin typeface="Spectral"/>
                <a:ea typeface="Spectral"/>
                <a:cs typeface="Spectral"/>
                <a:sym typeface="Spectral"/>
              </a:rPr>
              <a:t>Require 1 images </a:t>
            </a:r>
            <a:endParaRPr>
              <a:latin typeface="Spectral"/>
              <a:ea typeface="Spectral"/>
              <a:cs typeface="Spectral"/>
              <a:sym typeface="Spectral"/>
            </a:endParaRPr>
          </a:p>
          <a:p>
            <a:pPr indent="-317500" lvl="1" marL="914400" rtl="0" algn="l">
              <a:lnSpc>
                <a:spcPct val="115000"/>
              </a:lnSpc>
              <a:spcBef>
                <a:spcPts val="0"/>
              </a:spcBef>
              <a:spcAft>
                <a:spcPts val="0"/>
              </a:spcAft>
              <a:buSzPts val="1400"/>
              <a:buFont typeface="Spectral"/>
              <a:buChar char="○"/>
            </a:pPr>
            <a:r>
              <a:rPr lang="en-GB">
                <a:latin typeface="Spectral"/>
                <a:ea typeface="Spectral"/>
                <a:cs typeface="Spectral"/>
                <a:sym typeface="Spectral"/>
              </a:rPr>
              <a:t>Find inner and outer bounding boxes around the required body parts of animal from the Image of side view of the animal</a:t>
            </a:r>
            <a:endParaRPr>
              <a:latin typeface="Spectral"/>
              <a:ea typeface="Spectral"/>
              <a:cs typeface="Spectral"/>
              <a:sym typeface="Spectral"/>
            </a:endParaRPr>
          </a:p>
          <a:p>
            <a:pPr indent="-317500" lvl="1" marL="914400" rtl="0" algn="l">
              <a:lnSpc>
                <a:spcPct val="115000"/>
              </a:lnSpc>
              <a:spcBef>
                <a:spcPts val="0"/>
              </a:spcBef>
              <a:spcAft>
                <a:spcPts val="0"/>
              </a:spcAft>
              <a:buSzPts val="1400"/>
              <a:buFont typeface="Spectral"/>
              <a:buChar char="○"/>
            </a:pPr>
            <a:r>
              <a:rPr lang="en-GB">
                <a:latin typeface="Spectral"/>
                <a:ea typeface="Spectral"/>
                <a:cs typeface="Spectral"/>
                <a:sym typeface="Spectral"/>
              </a:rPr>
              <a:t>Estimate the curvature using per pixel depth information</a:t>
            </a:r>
            <a:endParaRPr>
              <a:latin typeface="Spectral"/>
              <a:ea typeface="Spectral"/>
              <a:cs typeface="Spectral"/>
              <a:sym typeface="Spectral"/>
            </a:endParaRPr>
          </a:p>
          <a:p>
            <a:pPr indent="-317500" lvl="1" marL="914400" rtl="0" algn="l">
              <a:lnSpc>
                <a:spcPct val="115000"/>
              </a:lnSpc>
              <a:spcBef>
                <a:spcPts val="0"/>
              </a:spcBef>
              <a:spcAft>
                <a:spcPts val="0"/>
              </a:spcAft>
              <a:buSzPts val="1400"/>
              <a:buFont typeface="Spectral"/>
              <a:buChar char="○"/>
            </a:pPr>
            <a:r>
              <a:rPr lang="en-GB">
                <a:latin typeface="Spectral"/>
                <a:ea typeface="Spectral"/>
                <a:cs typeface="Spectral"/>
                <a:sym typeface="Spectral"/>
              </a:rPr>
              <a:t>Conversion of measurements</a:t>
            </a:r>
            <a:endParaRPr>
              <a:latin typeface="Spectral"/>
              <a:ea typeface="Spectral"/>
              <a:cs typeface="Spectral"/>
              <a:sym typeface="Spectral"/>
            </a:endParaRPr>
          </a:p>
          <a:p>
            <a:pPr indent="-317500" lvl="1" marL="914400" rtl="0" algn="l">
              <a:lnSpc>
                <a:spcPct val="115000"/>
              </a:lnSpc>
              <a:spcBef>
                <a:spcPts val="0"/>
              </a:spcBef>
              <a:spcAft>
                <a:spcPts val="0"/>
              </a:spcAft>
              <a:buSzPts val="1400"/>
              <a:buFont typeface="Spectral"/>
              <a:buChar char="○"/>
            </a:pPr>
            <a:r>
              <a:rPr lang="en-GB">
                <a:latin typeface="Spectral"/>
                <a:ea typeface="Spectral"/>
                <a:cs typeface="Spectral"/>
                <a:sym typeface="Spectral"/>
              </a:rPr>
              <a:t>Weight Estimation </a:t>
            </a:r>
            <a:endParaRPr>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Workflow </a:t>
            </a:r>
            <a:endParaRPr/>
          </a:p>
        </p:txBody>
      </p:sp>
      <p:sp>
        <p:nvSpPr>
          <p:cNvPr id="140" name="Google Shape;140;p14"/>
          <p:cNvSpPr txBox="1"/>
          <p:nvPr>
            <p:ph idx="4294967295" type="body"/>
          </p:nvPr>
        </p:nvSpPr>
        <p:spPr>
          <a:xfrm>
            <a:off x="311700" y="1152475"/>
            <a:ext cx="85206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b="1" lang="en-GB"/>
              <a:t>Image Acquisition:</a:t>
            </a:r>
            <a:endParaRPr b="1"/>
          </a:p>
        </p:txBody>
      </p:sp>
      <p:pic>
        <p:nvPicPr>
          <p:cNvPr id="141" name="Google Shape;141;p14"/>
          <p:cNvPicPr preferRelativeResize="0"/>
          <p:nvPr/>
        </p:nvPicPr>
        <p:blipFill rotWithShape="1">
          <a:blip r:embed="rId3">
            <a:alphaModFix/>
          </a:blip>
          <a:srcRect b="0" l="0" r="0" t="0"/>
          <a:stretch/>
        </p:blipFill>
        <p:spPr>
          <a:xfrm>
            <a:off x="1161460" y="1987600"/>
            <a:ext cx="2959601" cy="1936449"/>
          </a:xfrm>
          <a:prstGeom prst="rect">
            <a:avLst/>
          </a:prstGeom>
          <a:noFill/>
          <a:ln>
            <a:noFill/>
          </a:ln>
        </p:spPr>
      </p:pic>
      <p:pic>
        <p:nvPicPr>
          <p:cNvPr id="142" name="Google Shape;142;p14"/>
          <p:cNvPicPr preferRelativeResize="0"/>
          <p:nvPr/>
        </p:nvPicPr>
        <p:blipFill rotWithShape="1">
          <a:blip r:embed="rId4">
            <a:alphaModFix/>
          </a:blip>
          <a:srcRect b="0" l="0" r="0" t="0"/>
          <a:stretch/>
        </p:blipFill>
        <p:spPr>
          <a:xfrm>
            <a:off x="5143859" y="1987600"/>
            <a:ext cx="2838675" cy="1780751"/>
          </a:xfrm>
          <a:prstGeom prst="rect">
            <a:avLst/>
          </a:prstGeom>
          <a:noFill/>
          <a:ln>
            <a:noFill/>
          </a:ln>
        </p:spPr>
      </p:pic>
      <p:sp>
        <p:nvSpPr>
          <p:cNvPr id="143" name="Google Shape;143;p14"/>
          <p:cNvSpPr txBox="1"/>
          <p:nvPr/>
        </p:nvSpPr>
        <p:spPr>
          <a:xfrm>
            <a:off x="1812350" y="1661400"/>
            <a:ext cx="1373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Original Image</a:t>
            </a:r>
            <a:endParaRPr b="0" i="0" sz="1400" u="none" cap="none" strike="noStrike">
              <a:solidFill>
                <a:srgbClr val="000000"/>
              </a:solidFill>
              <a:latin typeface="Proxima Nova"/>
              <a:ea typeface="Proxima Nova"/>
              <a:cs typeface="Proxima Nova"/>
              <a:sym typeface="Proxima Nova"/>
            </a:endParaRPr>
          </a:p>
        </p:txBody>
      </p:sp>
      <p:sp>
        <p:nvSpPr>
          <p:cNvPr id="144" name="Google Shape;144;p14"/>
          <p:cNvSpPr txBox="1"/>
          <p:nvPr/>
        </p:nvSpPr>
        <p:spPr>
          <a:xfrm>
            <a:off x="5876650" y="1661400"/>
            <a:ext cx="1373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Depth Image</a:t>
            </a:r>
            <a:endParaRPr b="0" i="0" sz="1400" u="none" cap="none" strike="noStrike">
              <a:solidFill>
                <a:srgbClr val="000000"/>
              </a:solidFill>
              <a:latin typeface="Proxima Nova"/>
              <a:ea typeface="Proxima Nova"/>
              <a:cs typeface="Proxima Nova"/>
              <a:sym typeface="Proxima Nova"/>
            </a:endParaRPr>
          </a:p>
        </p:txBody>
      </p:sp>
      <p:sp>
        <p:nvSpPr>
          <p:cNvPr id="145" name="Google Shape;145;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Workflow </a:t>
            </a:r>
            <a:endParaRPr/>
          </a:p>
        </p:txBody>
      </p:sp>
      <p:sp>
        <p:nvSpPr>
          <p:cNvPr id="151" name="Google Shape;151;p15"/>
          <p:cNvSpPr txBox="1"/>
          <p:nvPr>
            <p:ph idx="4294967295" type="body"/>
          </p:nvPr>
        </p:nvSpPr>
        <p:spPr>
          <a:xfrm>
            <a:off x="311700" y="1152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GB"/>
              <a:t>2. Object Localization:</a:t>
            </a:r>
            <a:endParaRPr b="1"/>
          </a:p>
        </p:txBody>
      </p:sp>
      <p:pic>
        <p:nvPicPr>
          <p:cNvPr id="152" name="Google Shape;152;p15"/>
          <p:cNvPicPr preferRelativeResize="0"/>
          <p:nvPr/>
        </p:nvPicPr>
        <p:blipFill rotWithShape="1">
          <a:blip r:embed="rId3">
            <a:alphaModFix/>
          </a:blip>
          <a:srcRect b="0" l="0" r="0" t="0"/>
          <a:stretch/>
        </p:blipFill>
        <p:spPr>
          <a:xfrm>
            <a:off x="2216463" y="1617900"/>
            <a:ext cx="4711074" cy="2758099"/>
          </a:xfrm>
          <a:prstGeom prst="rect">
            <a:avLst/>
          </a:prstGeom>
          <a:noFill/>
          <a:ln>
            <a:noFill/>
          </a:ln>
        </p:spPr>
      </p:pic>
      <p:sp>
        <p:nvSpPr>
          <p:cNvPr id="153" name="Google Shape;153;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